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8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onsolas" panose="020B0609020204030204" pitchFamily="49" charset="0"/>
      <p:regular r:id="rId11"/>
      <p:bold r:id="rId12"/>
      <p:italic r:id="rId13"/>
      <p:boldItalic r:id="rId14"/>
    </p:embeddedFont>
    <p:embeddedFont>
      <p:font typeface="Libre Baskerville" panose="02000000000000000000" pitchFamily="2" charset="0"/>
      <p:regular r:id="rId15"/>
    </p:embeddedFont>
    <p:embeddedFont>
      <p:font typeface="Open Sans" panose="020B0606030504020204" pitchFamily="34" charset="0"/>
      <p:regular r:id="rId16"/>
      <p:bold r:id="rId17"/>
    </p:embeddedFont>
    <p:embeddedFont>
      <p:font typeface="Trebuchet MS" panose="020B0603020202020204" pitchFamily="34" charset="0"/>
      <p:regular r:id="rId18"/>
      <p:bold r:id="rId19"/>
      <p:italic r:id="rId20"/>
      <p:boldItalic r:id="rId21"/>
    </p:embeddedFont>
    <p:embeddedFont>
      <p:font typeface="Wingdings 3" panose="05040102010807070707" pitchFamily="18" charset="2"/>
      <p:regular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3014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8481" y="2885441"/>
            <a:ext cx="9320323" cy="1975562"/>
          </a:xfrm>
        </p:spPr>
        <p:txBody>
          <a:bodyPr anchor="b">
            <a:noAutofit/>
          </a:bodyPr>
          <a:lstStyle>
            <a:lvl1pPr algn="r">
              <a:defRPr sz="648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8481" y="4861000"/>
            <a:ext cx="9320323" cy="131627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05459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731520"/>
            <a:ext cx="10316002" cy="40843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69498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39367" y="4358640"/>
            <a:ext cx="8669429" cy="4572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92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216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147238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2318386"/>
            <a:ext cx="10316002" cy="3114552"/>
          </a:xfrm>
        </p:spPr>
        <p:txBody>
          <a:bodyPr anchor="b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41285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7998089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59" y="731520"/>
            <a:ext cx="10305844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57597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58964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61208" y="731520"/>
            <a:ext cx="1565692" cy="630174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2" y="731520"/>
            <a:ext cx="8472180" cy="63017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476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1331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9346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9288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1273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4703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99695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38271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21747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4003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3241041"/>
            <a:ext cx="10316002" cy="2191897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03248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18145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1" y="2592707"/>
            <a:ext cx="5020842" cy="46569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7964" y="2592707"/>
            <a:ext cx="5020841" cy="4656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81282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894" y="2593180"/>
            <a:ext cx="502274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0894" y="3284695"/>
            <a:ext cx="5022748" cy="396494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06059" y="2593180"/>
            <a:ext cx="5022742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06062" y="3284695"/>
            <a:ext cx="5022740" cy="396494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43474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45344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56237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1798325"/>
            <a:ext cx="4625434" cy="1534159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2554" y="617910"/>
            <a:ext cx="5416249" cy="66317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1" y="3332483"/>
            <a:ext cx="4625434" cy="3101339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476" indent="0">
              <a:buNone/>
              <a:defRPr sz="1680"/>
            </a:lvl2pPr>
            <a:lvl3pPr marL="1096951" indent="0">
              <a:buNone/>
              <a:defRPr sz="1440"/>
            </a:lvl3pPr>
            <a:lvl4pPr marL="1645427" indent="0">
              <a:buNone/>
              <a:defRPr sz="1200"/>
            </a:lvl4pPr>
            <a:lvl5pPr marL="2193901" indent="0">
              <a:buNone/>
              <a:defRPr sz="1200"/>
            </a:lvl5pPr>
            <a:lvl6pPr marL="2742377" indent="0">
              <a:buNone/>
              <a:defRPr sz="1200"/>
            </a:lvl6pPr>
            <a:lvl7pPr marL="3290852" indent="0">
              <a:buNone/>
              <a:defRPr sz="1200"/>
            </a:lvl7pPr>
            <a:lvl8pPr marL="3839328" indent="0">
              <a:buNone/>
              <a:defRPr sz="1200"/>
            </a:lvl8pPr>
            <a:lvl9pPr marL="4387804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58539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5760720"/>
            <a:ext cx="1031600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801" y="731520"/>
            <a:ext cx="10316002" cy="4614862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2" y="6440806"/>
            <a:ext cx="10316000" cy="808829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17727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1" y="2592707"/>
            <a:ext cx="10316002" cy="4656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46160" y="7249635"/>
            <a:ext cx="109432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2801" y="7249635"/>
            <a:ext cx="755713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08796" y="7249635"/>
            <a:ext cx="82000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953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05" r:id="rId16"/>
    <p:sldLayoutId id="2147483806" r:id="rId17"/>
    <p:sldLayoutId id="2147483807" r:id="rId18"/>
    <p:sldLayoutId id="2147483808" r:id="rId19"/>
    <p:sldLayoutId id="2147483809" r:id="rId20"/>
    <p:sldLayoutId id="2147483810" r:id="rId21"/>
    <p:sldLayoutId id="2147483811" r:id="rId22"/>
    <p:sldLayoutId id="2147483812" r:id="rId23"/>
    <p:sldLayoutId id="2147483813" r:id="rId24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442210"/>
            <a:ext cx="70356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Simple Expense Tracker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41715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 Python-based application to manage daily expenses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4715828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Presented by: Pratyansh Sharma (052)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42448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Manav Rachna International Institute of Research and Studies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318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Overview: Your Personal Financial Assistant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14531"/>
            <a:ext cx="4196358" cy="3483531"/>
          </a:xfrm>
          <a:prstGeom prst="roundRect">
            <a:avLst>
              <a:gd name="adj" fmla="val 4200"/>
            </a:avLst>
          </a:prstGeom>
          <a:solidFill>
            <a:srgbClr val="FBFA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84051"/>
            <a:ext cx="4196358" cy="12192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688" y="2574369"/>
            <a:ext cx="680442" cy="680442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55761" y="2778443"/>
            <a:ext cx="272177" cy="27217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51084" y="3481507"/>
            <a:ext cx="34607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Manage Daily Spending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1051084" y="3971925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</a:t>
            </a:r>
            <a:r>
              <a:rPr lang="en-US" sz="1750" dirty="0">
                <a:solidFill>
                  <a:srgbClr val="403CC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Expense Tracker</a:t>
            </a: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is designed to empower users to effortlessly manage and monitor their daily financial outflows.</a:t>
            </a:r>
            <a:endParaRPr lang="en-US" sz="1750" dirty="0"/>
          </a:p>
        </p:txBody>
      </p:sp>
      <p:sp>
        <p:nvSpPr>
          <p:cNvPr id="9" name="Shape 4"/>
          <p:cNvSpPr/>
          <p:nvPr/>
        </p:nvSpPr>
        <p:spPr>
          <a:xfrm>
            <a:off x="5216962" y="2914531"/>
            <a:ext cx="4196358" cy="3483531"/>
          </a:xfrm>
          <a:prstGeom prst="roundRect">
            <a:avLst>
              <a:gd name="adj" fmla="val 4200"/>
            </a:avLst>
          </a:prstGeom>
          <a:solidFill>
            <a:srgbClr val="FBFAFF"/>
          </a:solidFill>
          <a:ln/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2884051"/>
            <a:ext cx="4196358" cy="121920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860" y="2574369"/>
            <a:ext cx="680442" cy="680442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78933" y="2778443"/>
            <a:ext cx="272177" cy="272177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5474256" y="3481507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Intuitive Expense Tracking</a:t>
            </a:r>
            <a:endParaRPr lang="en-US" sz="2200" dirty="0"/>
          </a:p>
        </p:txBody>
      </p:sp>
      <p:sp>
        <p:nvSpPr>
          <p:cNvPr id="14" name="Text 6"/>
          <p:cNvSpPr/>
          <p:nvPr/>
        </p:nvSpPr>
        <p:spPr>
          <a:xfrm>
            <a:off x="5474256" y="4326255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Users can easily add new expenses, view all recorded transactions, and categorize their spending for better financial insight.</a:t>
            </a:r>
            <a:endParaRPr lang="en-US" sz="1750" dirty="0"/>
          </a:p>
        </p:txBody>
      </p:sp>
      <p:sp>
        <p:nvSpPr>
          <p:cNvPr id="15" name="Shape 7"/>
          <p:cNvSpPr/>
          <p:nvPr/>
        </p:nvSpPr>
        <p:spPr>
          <a:xfrm>
            <a:off x="9640133" y="2914531"/>
            <a:ext cx="4196358" cy="3483531"/>
          </a:xfrm>
          <a:prstGeom prst="roundRect">
            <a:avLst>
              <a:gd name="adj" fmla="val 4200"/>
            </a:avLst>
          </a:prstGeom>
          <a:solidFill>
            <a:srgbClr val="FBFAFF"/>
          </a:solidFill>
          <a:ln/>
        </p:spPr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2884051"/>
            <a:ext cx="4196358" cy="121920"/>
          </a:xfrm>
          <a:prstGeom prst="rect">
            <a:avLst/>
          </a:prstGeom>
        </p:spPr>
      </p:pic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8032" y="2574369"/>
            <a:ext cx="680442" cy="680442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02105" y="2778443"/>
            <a:ext cx="272177" cy="272177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9897427" y="3481507"/>
            <a:ext cx="33352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Persistent Data Storage</a:t>
            </a:r>
            <a:endParaRPr lang="en-US" sz="2200" dirty="0"/>
          </a:p>
        </p:txBody>
      </p:sp>
      <p:sp>
        <p:nvSpPr>
          <p:cNvPr id="20" name="Text 9"/>
          <p:cNvSpPr/>
          <p:nvPr/>
        </p:nvSpPr>
        <p:spPr>
          <a:xfrm>
            <a:off x="9897427" y="3971925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 expense data is securely stored in a JSON file, ensuring that your financial records are always available between sessions.</a:t>
            </a:r>
            <a:endParaRPr lang="en-US" sz="1750" dirty="0"/>
          </a:p>
        </p:txBody>
      </p:sp>
      <p:sp>
        <p:nvSpPr>
          <p:cNvPr id="21" name="Text 10"/>
          <p:cNvSpPr/>
          <p:nvPr/>
        </p:nvSpPr>
        <p:spPr>
          <a:xfrm>
            <a:off x="1133951" y="6908363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“Easily track your spending, categorize intelligently, and get insightful monthly summaries!”</a:t>
            </a:r>
            <a:endParaRPr lang="en-US" sz="1750" dirty="0"/>
          </a:p>
        </p:txBody>
      </p:sp>
      <p:sp>
        <p:nvSpPr>
          <p:cNvPr id="22" name="Shape 11"/>
          <p:cNvSpPr/>
          <p:nvPr/>
        </p:nvSpPr>
        <p:spPr>
          <a:xfrm>
            <a:off x="793790" y="6653213"/>
            <a:ext cx="30480" cy="873204"/>
          </a:xfrm>
          <a:prstGeom prst="rect">
            <a:avLst/>
          </a:prstGeom>
          <a:solidFill>
            <a:srgbClr val="403CCF"/>
          </a:solidFill>
          <a:ln/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4970"/>
            <a:ext cx="119298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Powering the Tracker: Technologies Used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1877378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2012037"/>
            <a:ext cx="33081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Python: The Core Logic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2856786"/>
            <a:ext cx="330815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entire application is built on </a:t>
            </a: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</a:t>
            </a: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leveraging its simplicity and extensive libraries for robust functionality.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893" y="1877378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86356" y="2012037"/>
            <a:ext cx="33081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JSON Module: Data Handling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086356" y="2856786"/>
            <a:ext cx="330815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</a:t>
            </a: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JSON module</a:t>
            </a: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facilitates the storage and retrieval of expense data, keeping it lightweight and human-readable.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995" y="187737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28459" y="2012037"/>
            <a:ext cx="33081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Datetime Module: Time Management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528459" y="2856786"/>
            <a:ext cx="330815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</a:t>
            </a: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Datetime module</a:t>
            </a: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is crucial for accurately handling and formatting dates associated with each expense entry.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4926449"/>
            <a:ext cx="13042821" cy="2588181"/>
          </a:xfrm>
          <a:prstGeom prst="roundRect">
            <a:avLst>
              <a:gd name="adj" fmla="val 1315"/>
            </a:avLst>
          </a:prstGeom>
          <a:solidFill>
            <a:srgbClr val="C3C2F0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0604" y="5236131"/>
            <a:ext cx="354330" cy="28348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01748" y="5209937"/>
            <a:ext cx="42644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Why these tools were chosen: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601748" y="5791081"/>
            <a:ext cx="120080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JSON ensures data is both persistent and easily accessible, making debugging and data management straightforward.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1601748" y="6596182"/>
            <a:ext cx="120080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Python's versatility and vast community support provide the flexibility needed for future enhancements and a smooth development process.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2812" y="465773"/>
            <a:ext cx="11454289" cy="529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Robust Data Handling: Loading and Saving Expenses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592812" y="1418511"/>
            <a:ext cx="2810113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Seamless Data Persistence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592812" y="1852493"/>
            <a:ext cx="7901583" cy="541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core of our tracker's data management lies in two essential functions, ensuring your financial records are always safe and up-to-date:</a:t>
            </a:r>
            <a:endParaRPr lang="en-US" sz="1300" dirty="0"/>
          </a:p>
        </p:txBody>
      </p:sp>
      <p:sp>
        <p:nvSpPr>
          <p:cNvPr id="5" name="Shape 3"/>
          <p:cNvSpPr/>
          <p:nvPr/>
        </p:nvSpPr>
        <p:spPr>
          <a:xfrm>
            <a:off x="592812" y="2584966"/>
            <a:ext cx="7901583" cy="2963942"/>
          </a:xfrm>
          <a:prstGeom prst="roundRect">
            <a:avLst>
              <a:gd name="adj" fmla="val 857"/>
            </a:avLst>
          </a:prstGeom>
          <a:solidFill>
            <a:srgbClr val="EEEDF2"/>
          </a:solidFill>
          <a:ln/>
        </p:spPr>
      </p:sp>
      <p:sp>
        <p:nvSpPr>
          <p:cNvPr id="6" name="Shape 4"/>
          <p:cNvSpPr/>
          <p:nvPr/>
        </p:nvSpPr>
        <p:spPr>
          <a:xfrm>
            <a:off x="584359" y="2584966"/>
            <a:ext cx="7918490" cy="2963942"/>
          </a:xfrm>
          <a:prstGeom prst="roundRect">
            <a:avLst>
              <a:gd name="adj" fmla="val 857"/>
            </a:avLst>
          </a:prstGeom>
          <a:solidFill>
            <a:srgbClr val="EEEDF2"/>
          </a:solidFill>
          <a:ln/>
        </p:spPr>
      </p:sp>
      <p:sp>
        <p:nvSpPr>
          <p:cNvPr id="7" name="Text 5"/>
          <p:cNvSpPr/>
          <p:nvPr/>
        </p:nvSpPr>
        <p:spPr>
          <a:xfrm>
            <a:off x="753666" y="2712006"/>
            <a:ext cx="7579876" cy="2709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9495A"/>
                </a:solidFill>
                <a:highlight>
                  <a:srgbClr val="EEED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load_data():</a:t>
            </a:r>
            <a:endParaRPr lang="en-US" sz="13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9495A"/>
                </a:solidFill>
                <a:highlight>
                  <a:srgbClr val="EEED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try:</a:t>
            </a:r>
            <a:endParaRPr lang="en-US" sz="13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9495A"/>
                </a:solidFill>
                <a:highlight>
                  <a:srgbClr val="EEED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with open(DATA_FILE, "r") as f:</a:t>
            </a:r>
            <a:endParaRPr lang="en-US" sz="13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9495A"/>
                </a:solidFill>
                <a:highlight>
                  <a:srgbClr val="EEED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return json.load(f)</a:t>
            </a:r>
            <a:endParaRPr lang="en-US" sz="13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9495A"/>
                </a:solidFill>
                <a:highlight>
                  <a:srgbClr val="EEED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except FileNotFoundError:</a:t>
            </a:r>
            <a:endParaRPr lang="en-US" sz="13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9495A"/>
                </a:solidFill>
                <a:highlight>
                  <a:srgbClr val="EEED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return []</a:t>
            </a:r>
            <a:endParaRPr lang="en-US" sz="1300" dirty="0"/>
          </a:p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9495A"/>
                </a:solidFill>
                <a:highlight>
                  <a:srgbClr val="EEED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save_data(data):</a:t>
            </a:r>
            <a:endParaRPr lang="en-US" sz="13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9495A"/>
                </a:solidFill>
                <a:highlight>
                  <a:srgbClr val="EEED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with open(DATA_FILE, "w") as f:</a:t>
            </a:r>
            <a:endParaRPr lang="en-US" sz="13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9495A"/>
                </a:solidFill>
                <a:highlight>
                  <a:srgbClr val="EEED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json.dump(data, f, indent=4)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592812" y="5739408"/>
            <a:ext cx="7901583" cy="541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9495A"/>
                </a:solidFill>
                <a:highlight>
                  <a:srgbClr val="EEED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load_data()</a:t>
            </a:r>
            <a:r>
              <a:rPr lang="en-US" sz="13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This function intelligently loads all recorded expenses from the </a:t>
            </a:r>
            <a:r>
              <a:rPr lang="en-US" sz="1300" dirty="0">
                <a:solidFill>
                  <a:srgbClr val="49495A"/>
                </a:solidFill>
                <a:highlight>
                  <a:srgbClr val="EEED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expenses.json</a:t>
            </a:r>
            <a:r>
              <a:rPr lang="en-US" sz="13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file. If the file doesn't exist, it gracefully starts with an empty list, preventing errors.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592812" y="6340554"/>
            <a:ext cx="7901583" cy="541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9495A"/>
                </a:solidFill>
                <a:highlight>
                  <a:srgbClr val="EEED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save_data(data)</a:t>
            </a:r>
            <a:r>
              <a:rPr lang="en-US" sz="13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This function is responsible for writing all current expense entries back to the </a:t>
            </a:r>
            <a:r>
              <a:rPr lang="en-US" sz="1300" dirty="0">
                <a:solidFill>
                  <a:srgbClr val="49495A"/>
                </a:solidFill>
                <a:highlight>
                  <a:srgbClr val="EEED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expenses.json</a:t>
            </a:r>
            <a:r>
              <a:rPr lang="en-US" sz="13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file, using JSON for structured and readable storage.</a:t>
            </a:r>
            <a:endParaRPr lang="en-US" sz="13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162" y="1439704"/>
            <a:ext cx="5129927" cy="5129927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8915162" y="6760131"/>
            <a:ext cx="2867978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Purpose of Data Handling: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8915162" y="7194113"/>
            <a:ext cx="5129927" cy="812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These functions guarantee that all your valuable financial data is meticulously retained between application sessions, providing continuous tracking without loss.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2914" y="355878"/>
            <a:ext cx="8258175" cy="404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Core Functionality: Adding and Viewing Expenses</a:t>
            </a:r>
            <a:endParaRPr lang="en-US" sz="2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4" y="1099780"/>
            <a:ext cx="4367927" cy="29119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52914" y="4157186"/>
            <a:ext cx="1829038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Adding New Expenses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452914" y="4504849"/>
            <a:ext cx="6704409" cy="2057519"/>
          </a:xfrm>
          <a:prstGeom prst="roundRect">
            <a:avLst>
              <a:gd name="adj" fmla="val 944"/>
            </a:avLst>
          </a:prstGeom>
          <a:solidFill>
            <a:srgbClr val="EEEDF2"/>
          </a:solidFill>
          <a:ln/>
        </p:spPr>
      </p:sp>
      <p:sp>
        <p:nvSpPr>
          <p:cNvPr id="6" name="Shape 3"/>
          <p:cNvSpPr/>
          <p:nvPr/>
        </p:nvSpPr>
        <p:spPr>
          <a:xfrm>
            <a:off x="446484" y="4504849"/>
            <a:ext cx="6717268" cy="2057519"/>
          </a:xfrm>
          <a:prstGeom prst="roundRect">
            <a:avLst>
              <a:gd name="adj" fmla="val 944"/>
            </a:avLst>
          </a:prstGeom>
          <a:solidFill>
            <a:srgbClr val="EEEDF2"/>
          </a:solidFill>
          <a:ln/>
        </p:spPr>
      </p:sp>
      <p:sp>
        <p:nvSpPr>
          <p:cNvPr id="7" name="Text 4"/>
          <p:cNvSpPr/>
          <p:nvPr/>
        </p:nvSpPr>
        <p:spPr>
          <a:xfrm>
            <a:off x="575786" y="4601885"/>
            <a:ext cx="6458664" cy="18634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9495A"/>
                </a:solidFill>
                <a:highlight>
                  <a:srgbClr val="EEED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add_expense(expenses):</a:t>
            </a:r>
            <a:endParaRPr lang="en-US" sz="1000" dirty="0"/>
          </a:p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9495A"/>
                </a:solidFill>
                <a:highlight>
                  <a:srgbClr val="EEED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category = input("Enter category: ")</a:t>
            </a:r>
            <a:endParaRPr lang="en-US" sz="1000" dirty="0"/>
          </a:p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9495A"/>
                </a:solidFill>
                <a:highlight>
                  <a:srgbClr val="EEED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amount = float(input("Enter amount: "))</a:t>
            </a:r>
            <a:endParaRPr lang="en-US" sz="1000" dirty="0"/>
          </a:p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9495A"/>
                </a:solidFill>
                <a:highlight>
                  <a:srgbClr val="EEED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date_str = input("Enter date (YYYY-MM-DD, leave blank for today): ")</a:t>
            </a:r>
            <a:endParaRPr lang="en-US" sz="1000" dirty="0"/>
          </a:p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9495A"/>
                </a:solidFill>
                <a:highlight>
                  <a:srgbClr val="EEED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if not date_str:</a:t>
            </a:r>
            <a:endParaRPr lang="en-US" sz="1000" dirty="0"/>
          </a:p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9495A"/>
                </a:solidFill>
                <a:highlight>
                  <a:srgbClr val="EEED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date_str = datetime.date.today().isoformat()</a:t>
            </a:r>
            <a:endParaRPr lang="en-US" sz="1000" dirty="0"/>
          </a:p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9495A"/>
                </a:solidFill>
                <a:highlight>
                  <a:srgbClr val="EEED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expenses.append({"date": date_str, "category": category, "amount": amount})</a:t>
            </a:r>
            <a:endParaRPr lang="en-US" sz="1000" dirty="0"/>
          </a:p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9495A"/>
                </a:solidFill>
                <a:highlight>
                  <a:srgbClr val="EEED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save_data(expenses)</a:t>
            </a:r>
            <a:endParaRPr lang="en-US" sz="1000" dirty="0"/>
          </a:p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9495A"/>
                </a:solidFill>
                <a:highlight>
                  <a:srgbClr val="EEED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print("Expense added successfully!")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452914" y="6707862"/>
            <a:ext cx="6704409" cy="207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Users are prompted to input the </a:t>
            </a:r>
            <a:r>
              <a:rPr lang="en-US" sz="10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category</a:t>
            </a:r>
            <a:r>
              <a:rPr lang="en-US" sz="1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sz="10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amount</a:t>
            </a:r>
            <a:r>
              <a:rPr lang="en-US" sz="1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and optionally the </a:t>
            </a:r>
            <a:r>
              <a:rPr lang="en-US" sz="10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date</a:t>
            </a:r>
            <a:r>
              <a:rPr lang="en-US" sz="1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of the expense.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452914" y="6960156"/>
            <a:ext cx="6704409" cy="207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If no date is provided, the system automatically assigns today's date.</a:t>
            </a:r>
            <a:endParaRPr lang="en-US" sz="1000" dirty="0"/>
          </a:p>
        </p:txBody>
      </p:sp>
      <p:sp>
        <p:nvSpPr>
          <p:cNvPr id="10" name="Text 7"/>
          <p:cNvSpPr/>
          <p:nvPr/>
        </p:nvSpPr>
        <p:spPr>
          <a:xfrm>
            <a:off x="452914" y="7212449"/>
            <a:ext cx="6704409" cy="207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is saved instantly after each addition, ensuring no information is lost.</a:t>
            </a:r>
            <a:endParaRPr lang="en-US" sz="100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697" y="1099780"/>
            <a:ext cx="6704409" cy="493025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480697" y="6175534"/>
            <a:ext cx="1755815" cy="202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Viewing All Expenses</a:t>
            </a:r>
            <a:endParaRPr lang="en-US" sz="1250" dirty="0"/>
          </a:p>
        </p:txBody>
      </p:sp>
      <p:sp>
        <p:nvSpPr>
          <p:cNvPr id="13" name="Shape 9"/>
          <p:cNvSpPr/>
          <p:nvPr/>
        </p:nvSpPr>
        <p:spPr>
          <a:xfrm>
            <a:off x="7480697" y="6523196"/>
            <a:ext cx="6704409" cy="1436370"/>
          </a:xfrm>
          <a:prstGeom prst="roundRect">
            <a:avLst>
              <a:gd name="adj" fmla="val 1352"/>
            </a:avLst>
          </a:prstGeom>
          <a:solidFill>
            <a:srgbClr val="EEEDF2"/>
          </a:solidFill>
          <a:ln/>
        </p:spPr>
      </p:sp>
      <p:sp>
        <p:nvSpPr>
          <p:cNvPr id="14" name="Shape 10"/>
          <p:cNvSpPr/>
          <p:nvPr/>
        </p:nvSpPr>
        <p:spPr>
          <a:xfrm>
            <a:off x="7474268" y="6523196"/>
            <a:ext cx="6717268" cy="1436370"/>
          </a:xfrm>
          <a:prstGeom prst="roundRect">
            <a:avLst>
              <a:gd name="adj" fmla="val 1352"/>
            </a:avLst>
          </a:prstGeom>
          <a:solidFill>
            <a:srgbClr val="EEEDF2"/>
          </a:solidFill>
          <a:ln/>
        </p:spPr>
      </p:sp>
      <p:sp>
        <p:nvSpPr>
          <p:cNvPr id="15" name="Text 11"/>
          <p:cNvSpPr/>
          <p:nvPr/>
        </p:nvSpPr>
        <p:spPr>
          <a:xfrm>
            <a:off x="7603569" y="6620232"/>
            <a:ext cx="6458664" cy="1242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9495A"/>
                </a:solidFill>
                <a:highlight>
                  <a:srgbClr val="EEED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view_expenses(expenses):</a:t>
            </a:r>
            <a:endParaRPr lang="en-US" sz="1000" dirty="0"/>
          </a:p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9495A"/>
                </a:solidFill>
                <a:highlight>
                  <a:srgbClr val="EEED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if not expenses:</a:t>
            </a:r>
            <a:endParaRPr lang="en-US" sz="1000" dirty="0"/>
          </a:p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9495A"/>
                </a:solidFill>
                <a:highlight>
                  <a:srgbClr val="EEED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print("No expenses recorded yet.")</a:t>
            </a:r>
            <a:endParaRPr lang="en-US" sz="1000" dirty="0"/>
          </a:p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9495A"/>
                </a:solidFill>
                <a:highlight>
                  <a:srgbClr val="EEED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return</a:t>
            </a:r>
            <a:endParaRPr lang="en-US" sz="1000" dirty="0"/>
          </a:p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9495A"/>
                </a:solidFill>
                <a:highlight>
                  <a:srgbClr val="EEED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for e in expenses:</a:t>
            </a:r>
            <a:endParaRPr lang="en-US" sz="1000" dirty="0"/>
          </a:p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9495A"/>
                </a:solidFill>
                <a:highlight>
                  <a:srgbClr val="EEED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print(f"{e['date']} | {e['category']} | ${e['amount']:.2f}")</a:t>
            </a:r>
            <a:endParaRPr lang="en-US" sz="1000" dirty="0"/>
          </a:p>
        </p:txBody>
      </p:sp>
      <p:sp>
        <p:nvSpPr>
          <p:cNvPr id="16" name="Text 12"/>
          <p:cNvSpPr/>
          <p:nvPr/>
        </p:nvSpPr>
        <p:spPr>
          <a:xfrm>
            <a:off x="7480697" y="8105061"/>
            <a:ext cx="6704409" cy="207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function displays a clear, chronological list of all recorded expenses.</a:t>
            </a:r>
            <a:endParaRPr lang="en-US" sz="1000" dirty="0"/>
          </a:p>
        </p:txBody>
      </p:sp>
      <p:sp>
        <p:nvSpPr>
          <p:cNvPr id="17" name="Text 13"/>
          <p:cNvSpPr/>
          <p:nvPr/>
        </p:nvSpPr>
        <p:spPr>
          <a:xfrm>
            <a:off x="7480697" y="8357354"/>
            <a:ext cx="6704409" cy="207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Each entry shows the date, category, and amount, providing a comprehensive overview of spending.</a:t>
            </a:r>
            <a:endParaRPr lang="en-US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4256" y="561261"/>
            <a:ext cx="11562398" cy="637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Advanced Insights: Filtering and Summaries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14256" y="1607225"/>
            <a:ext cx="6498907" cy="4160044"/>
          </a:xfrm>
          <a:prstGeom prst="roundRect">
            <a:avLst>
              <a:gd name="adj" fmla="val 736"/>
            </a:avLst>
          </a:prstGeom>
          <a:solidFill>
            <a:srgbClr val="EAE8F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329" y="1811298"/>
            <a:ext cx="612219" cy="612219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6683" y="1979652"/>
            <a:ext cx="275511" cy="27551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18329" y="2627590"/>
            <a:ext cx="316396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Category-Specific Views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918329" y="3068836"/>
            <a:ext cx="6090761" cy="1305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highlight>
                  <a:srgbClr val="EEED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view_by_category()</a:t>
            </a: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allows users to filter their expenses, displaying only those that match a chosen category. This helps in understanding spending patterns for specific areas like "Food" or "Transport".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7417237" y="1607225"/>
            <a:ext cx="6498907" cy="4160044"/>
          </a:xfrm>
          <a:prstGeom prst="roundRect">
            <a:avLst>
              <a:gd name="adj" fmla="val 736"/>
            </a:avLst>
          </a:prstGeom>
          <a:solidFill>
            <a:srgbClr val="EAE8F3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1310" y="1811298"/>
            <a:ext cx="612219" cy="612219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89664" y="1979652"/>
            <a:ext cx="275511" cy="27551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21310" y="2627590"/>
            <a:ext cx="388667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Monthly Spending Overviews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621310" y="3068836"/>
            <a:ext cx="6090761" cy="1305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</a:t>
            </a:r>
            <a:r>
              <a:rPr lang="en-US" sz="1600" dirty="0">
                <a:solidFill>
                  <a:srgbClr val="49495A"/>
                </a:solidFill>
                <a:highlight>
                  <a:srgbClr val="EEED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monthly_summary()</a:t>
            </a: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function provides a clear financial snapshot by calculating the total expenditure for any specified month. This is achieved by summing amounts where the date matches the desired month format (e.g., "YYYY-MM").</a:t>
            </a:r>
            <a:endParaRPr lang="en-US" sz="1600" dirty="0"/>
          </a:p>
        </p:txBody>
      </p:sp>
      <p:sp>
        <p:nvSpPr>
          <p:cNvPr id="13" name="Shape 7"/>
          <p:cNvSpPr/>
          <p:nvPr/>
        </p:nvSpPr>
        <p:spPr>
          <a:xfrm>
            <a:off x="7621310" y="4604266"/>
            <a:ext cx="6090761" cy="958929"/>
          </a:xfrm>
          <a:prstGeom prst="roundRect">
            <a:avLst>
              <a:gd name="adj" fmla="val 3193"/>
            </a:avLst>
          </a:prstGeom>
          <a:solidFill>
            <a:srgbClr val="EEEDF2"/>
          </a:solidFill>
          <a:ln/>
        </p:spPr>
      </p:sp>
      <p:sp>
        <p:nvSpPr>
          <p:cNvPr id="14" name="Shape 8"/>
          <p:cNvSpPr/>
          <p:nvPr/>
        </p:nvSpPr>
        <p:spPr>
          <a:xfrm>
            <a:off x="7611189" y="4604266"/>
            <a:ext cx="6111002" cy="958929"/>
          </a:xfrm>
          <a:prstGeom prst="roundRect">
            <a:avLst>
              <a:gd name="adj" fmla="val 3193"/>
            </a:avLst>
          </a:prstGeom>
          <a:solidFill>
            <a:srgbClr val="EEEDF2"/>
          </a:solidFill>
          <a:ln/>
        </p:spPr>
      </p:sp>
      <p:sp>
        <p:nvSpPr>
          <p:cNvPr id="15" name="Text 9"/>
          <p:cNvSpPr/>
          <p:nvPr/>
        </p:nvSpPr>
        <p:spPr>
          <a:xfrm>
            <a:off x="7815263" y="4757261"/>
            <a:ext cx="5702856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highlight>
                  <a:srgbClr val="EEED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total = sum(e["amount"] for e in expenses if e["date"].startswith(month))</a:t>
            </a:r>
            <a:endParaRPr lang="en-US" sz="1600" dirty="0"/>
          </a:p>
        </p:txBody>
      </p:sp>
      <p:sp>
        <p:nvSpPr>
          <p:cNvPr id="16" name="Shape 10"/>
          <p:cNvSpPr/>
          <p:nvPr/>
        </p:nvSpPr>
        <p:spPr>
          <a:xfrm>
            <a:off x="714256" y="5996821"/>
            <a:ext cx="13201888" cy="1675567"/>
          </a:xfrm>
          <a:prstGeom prst="roundRect">
            <a:avLst>
              <a:gd name="adj" fmla="val 1827"/>
            </a:avLst>
          </a:prstGeom>
          <a:solidFill>
            <a:srgbClr val="C3C2F0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329" y="6272451"/>
            <a:ext cx="318849" cy="255032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441252" y="6251853"/>
            <a:ext cx="255115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Practical Use Cases:</a:t>
            </a:r>
            <a:endParaRPr lang="en-US" sz="2000" dirty="0"/>
          </a:p>
        </p:txBody>
      </p:sp>
      <p:sp>
        <p:nvSpPr>
          <p:cNvPr id="19" name="Text 12"/>
          <p:cNvSpPr/>
          <p:nvPr/>
        </p:nvSpPr>
        <p:spPr>
          <a:xfrm>
            <a:off x="1441252" y="6774775"/>
            <a:ext cx="12270819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Quickly see how much you've spent on "Groceries" this month.</a:t>
            </a:r>
            <a:endParaRPr lang="en-US" sz="1600" dirty="0"/>
          </a:p>
        </p:txBody>
      </p:sp>
      <p:sp>
        <p:nvSpPr>
          <p:cNvPr id="20" name="Text 13"/>
          <p:cNvSpPr/>
          <p:nvPr/>
        </p:nvSpPr>
        <p:spPr>
          <a:xfrm>
            <a:off x="1441252" y="7172563"/>
            <a:ext cx="12270819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Get a full overview of your total expenditure for "2025-12" to aid in budget planning.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6016" y="397550"/>
            <a:ext cx="8410218" cy="451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Intuitive Navigation: Main Menu &amp; User Flow</a:t>
            </a:r>
            <a:endParaRPr lang="en-US" sz="2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16" y="1138476"/>
            <a:ext cx="722948" cy="86748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73505" y="1283018"/>
            <a:ext cx="1807369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Start Application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1373505" y="1595557"/>
            <a:ext cx="12750879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program begins by loading existing expense data and presenting the main menu.</a:t>
            </a:r>
            <a:endParaRPr lang="en-US" sz="11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016" y="2005965"/>
            <a:ext cx="722948" cy="283071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73505" y="2150507"/>
            <a:ext cx="1818918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Display Main Menu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1373505" y="2463046"/>
            <a:ext cx="12750879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user-friendly menu offers clear options:</a:t>
            </a:r>
            <a:endParaRPr lang="en-US" sz="1100" dirty="0"/>
          </a:p>
        </p:txBody>
      </p:sp>
      <p:sp>
        <p:nvSpPr>
          <p:cNvPr id="9" name="Shape 5"/>
          <p:cNvSpPr/>
          <p:nvPr/>
        </p:nvSpPr>
        <p:spPr>
          <a:xfrm>
            <a:off x="1373505" y="2856905"/>
            <a:ext cx="12750879" cy="1835229"/>
          </a:xfrm>
          <a:prstGeom prst="roundRect">
            <a:avLst>
              <a:gd name="adj" fmla="val 1182"/>
            </a:avLst>
          </a:prstGeom>
          <a:solidFill>
            <a:srgbClr val="EEEDF2"/>
          </a:solidFill>
          <a:ln/>
        </p:spPr>
      </p:sp>
      <p:sp>
        <p:nvSpPr>
          <p:cNvPr id="10" name="Shape 6"/>
          <p:cNvSpPr/>
          <p:nvPr/>
        </p:nvSpPr>
        <p:spPr>
          <a:xfrm>
            <a:off x="1366361" y="2856905"/>
            <a:ext cx="12765167" cy="1835229"/>
          </a:xfrm>
          <a:prstGeom prst="roundRect">
            <a:avLst>
              <a:gd name="adj" fmla="val 1182"/>
            </a:avLst>
          </a:prstGeom>
          <a:solidFill>
            <a:srgbClr val="EEEDF2"/>
          </a:solidFill>
          <a:ln/>
        </p:spPr>
      </p:sp>
      <p:sp>
        <p:nvSpPr>
          <p:cNvPr id="11" name="Text 7"/>
          <p:cNvSpPr/>
          <p:nvPr/>
        </p:nvSpPr>
        <p:spPr>
          <a:xfrm>
            <a:off x="1510903" y="2965252"/>
            <a:ext cx="12476083" cy="1618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49495A"/>
                </a:solidFill>
                <a:highlight>
                  <a:srgbClr val="EEED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while True:</a:t>
            </a:r>
            <a:endParaRPr lang="en-US" sz="1100" dirty="0"/>
          </a:p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49495A"/>
                </a:solidFill>
                <a:highlight>
                  <a:srgbClr val="EEED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print("\nExpense Tracker Menu:")</a:t>
            </a:r>
            <a:endParaRPr lang="en-US" sz="1100" dirty="0"/>
          </a:p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49495A"/>
                </a:solidFill>
                <a:highlight>
                  <a:srgbClr val="EEED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print("1. Add Expense")</a:t>
            </a:r>
            <a:endParaRPr lang="en-US" sz="1100" dirty="0"/>
          </a:p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49495A"/>
                </a:solidFill>
                <a:highlight>
                  <a:srgbClr val="EEED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print("2. View All Expenses")</a:t>
            </a:r>
            <a:endParaRPr lang="en-US" sz="1100" dirty="0"/>
          </a:p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49495A"/>
                </a:solidFill>
                <a:highlight>
                  <a:srgbClr val="EEED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print("3. View Expenses by Category")</a:t>
            </a:r>
            <a:endParaRPr lang="en-US" sz="1100" dirty="0"/>
          </a:p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49495A"/>
                </a:solidFill>
                <a:highlight>
                  <a:srgbClr val="EEED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print("4. View Monthly Summary")</a:t>
            </a:r>
            <a:endParaRPr lang="en-US" sz="1100" dirty="0"/>
          </a:p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49495A"/>
                </a:solidFill>
                <a:highlight>
                  <a:srgbClr val="EEED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print("5. Exit")</a:t>
            </a:r>
            <a:endParaRPr lang="en-US" sz="11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016" y="4836676"/>
            <a:ext cx="722948" cy="86748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373505" y="4981218"/>
            <a:ext cx="1807369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Choose an Option</a:t>
            </a:r>
            <a:endParaRPr lang="en-US" sz="1400" dirty="0"/>
          </a:p>
        </p:txBody>
      </p:sp>
      <p:sp>
        <p:nvSpPr>
          <p:cNvPr id="14" name="Text 9"/>
          <p:cNvSpPr/>
          <p:nvPr/>
        </p:nvSpPr>
        <p:spPr>
          <a:xfrm>
            <a:off x="1373505" y="5293757"/>
            <a:ext cx="12750879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Users select an action by entering the corresponding number.</a:t>
            </a:r>
            <a:endParaRPr lang="en-US" sz="110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016" y="5704165"/>
            <a:ext cx="722948" cy="867489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373505" y="5848707"/>
            <a:ext cx="1807369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Perform Action</a:t>
            </a:r>
            <a:endParaRPr lang="en-US" sz="1400" dirty="0"/>
          </a:p>
        </p:txBody>
      </p:sp>
      <p:sp>
        <p:nvSpPr>
          <p:cNvPr id="17" name="Text 11"/>
          <p:cNvSpPr/>
          <p:nvPr/>
        </p:nvSpPr>
        <p:spPr>
          <a:xfrm>
            <a:off x="1373505" y="6161246"/>
            <a:ext cx="12750879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Based on the selection, the appropriate function (add, view, summarize) is executed.</a:t>
            </a:r>
            <a:endParaRPr lang="en-US" sz="110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016" y="6571655"/>
            <a:ext cx="722948" cy="867489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1373505" y="6716197"/>
            <a:ext cx="1807369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Loop or Exit</a:t>
            </a:r>
            <a:endParaRPr lang="en-US" sz="1400" dirty="0"/>
          </a:p>
        </p:txBody>
      </p:sp>
      <p:sp>
        <p:nvSpPr>
          <p:cNvPr id="20" name="Text 13"/>
          <p:cNvSpPr/>
          <p:nvPr/>
        </p:nvSpPr>
        <p:spPr>
          <a:xfrm>
            <a:off x="1373505" y="7028736"/>
            <a:ext cx="12750879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menu continuously loops, allowing multiple operations until the user explicitly chooses to "Exit" the application.</a:t>
            </a:r>
            <a:endParaRPr lang="en-US" sz="1100" dirty="0"/>
          </a:p>
        </p:txBody>
      </p:sp>
      <p:sp>
        <p:nvSpPr>
          <p:cNvPr id="21" name="Text 14"/>
          <p:cNvSpPr/>
          <p:nvPr/>
        </p:nvSpPr>
        <p:spPr>
          <a:xfrm>
            <a:off x="506016" y="7601783"/>
            <a:ext cx="13618369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menu-driven interface ensures a smooth and predictable user experience, making the expense tracker easy to use for everyone.</a:t>
            </a:r>
            <a:endParaRPr lang="en-US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1403" y="762595"/>
            <a:ext cx="9984343" cy="670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Conclusion &amp; Future Enhancements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1728549" y="1862852"/>
            <a:ext cx="2967395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Current Achievement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751403" y="2326958"/>
            <a:ext cx="3944541" cy="1373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Successfully developed a functional, command-line based expense tracker, making personal finance management accessible and efficient.</a:t>
            </a:r>
            <a:endParaRPr lang="en-US" sz="16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889" y="1903452"/>
            <a:ext cx="4594622" cy="4594622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17419" y="2902982"/>
            <a:ext cx="321231" cy="32123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4456" y="1862852"/>
            <a:ext cx="3222903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Enhanced Visualization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9934456" y="2326958"/>
            <a:ext cx="3944541" cy="1373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Integrate interactive graphs and charts using libraries like Matplotlib to provide richer insights into spending habits and trends.</a:t>
            </a:r>
            <a:endParaRPr lang="en-US" sz="16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7889" y="1903452"/>
            <a:ext cx="4594622" cy="4594622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91632" y="2902982"/>
            <a:ext cx="321231" cy="32123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4456" y="4194096"/>
            <a:ext cx="3944541" cy="670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Cloud Storage &amp; Multi-user Support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9934456" y="4993600"/>
            <a:ext cx="3944541" cy="1373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Transition to cloud-based storage solutions to enable data synchronization across devices and support multiple user accounts.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7889" y="1903452"/>
            <a:ext cx="4594622" cy="4594622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91632" y="5177195"/>
            <a:ext cx="321231" cy="32123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1403" y="4022408"/>
            <a:ext cx="3944541" cy="670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Graphical User Interface (GUI)</a:t>
            </a:r>
            <a:endParaRPr lang="en-US" sz="2100" dirty="0"/>
          </a:p>
        </p:txBody>
      </p:sp>
      <p:sp>
        <p:nvSpPr>
          <p:cNvPr id="16" name="Text 8"/>
          <p:cNvSpPr/>
          <p:nvPr/>
        </p:nvSpPr>
        <p:spPr>
          <a:xfrm>
            <a:off x="751403" y="4821912"/>
            <a:ext cx="3944541" cy="17168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a user-friendly GUI using frameworks like Tkinter or PyQt, transforming the application into a more intuitive and visually appealing tool.</a:t>
            </a:r>
            <a:endParaRPr lang="en-US" sz="16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17889" y="1903452"/>
            <a:ext cx="4594622" cy="4594622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17419" y="5177195"/>
            <a:ext cx="321231" cy="321231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751403" y="6780252"/>
            <a:ext cx="13127593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journey of the Expense Tracker doesn't end here; these planned enhancements promise an even more powerful and user-friendly experience.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</TotalTime>
  <Words>1112</Words>
  <Application>Microsoft Office PowerPoint</Application>
  <PresentationFormat>Custom</PresentationFormat>
  <Paragraphs>108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Trebuchet MS</vt:lpstr>
      <vt:lpstr>Libre Baskerville</vt:lpstr>
      <vt:lpstr>Consolas</vt:lpstr>
      <vt:lpstr>Open Sans</vt:lpstr>
      <vt:lpstr>Arial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HARSH SAINI</cp:lastModifiedBy>
  <cp:revision>3</cp:revision>
  <dcterms:created xsi:type="dcterms:W3CDTF">2025-12-05T09:12:21Z</dcterms:created>
  <dcterms:modified xsi:type="dcterms:W3CDTF">2025-12-05T09:12:18Z</dcterms:modified>
</cp:coreProperties>
</file>